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32"/>
  </p:notesMasterIdLst>
  <p:handoutMasterIdLst>
    <p:handoutMasterId r:id="rId33"/>
  </p:handoutMasterIdLst>
  <p:sldIdLst>
    <p:sldId id="303" r:id="rId2"/>
    <p:sldId id="365" r:id="rId3"/>
    <p:sldId id="387" r:id="rId4"/>
    <p:sldId id="389" r:id="rId5"/>
    <p:sldId id="390" r:id="rId6"/>
    <p:sldId id="392" r:id="rId7"/>
    <p:sldId id="393" r:id="rId8"/>
    <p:sldId id="391" r:id="rId9"/>
    <p:sldId id="411" r:id="rId10"/>
    <p:sldId id="401" r:id="rId11"/>
    <p:sldId id="394" r:id="rId12"/>
    <p:sldId id="395" r:id="rId13"/>
    <p:sldId id="396" r:id="rId14"/>
    <p:sldId id="412" r:id="rId15"/>
    <p:sldId id="407" r:id="rId16"/>
    <p:sldId id="408" r:id="rId17"/>
    <p:sldId id="409" r:id="rId18"/>
    <p:sldId id="410" r:id="rId19"/>
    <p:sldId id="406" r:id="rId20"/>
    <p:sldId id="414" r:id="rId21"/>
    <p:sldId id="404" r:id="rId22"/>
    <p:sldId id="405" r:id="rId23"/>
    <p:sldId id="400" r:id="rId24"/>
    <p:sldId id="398" r:id="rId25"/>
    <p:sldId id="397" r:id="rId26"/>
    <p:sldId id="402" r:id="rId27"/>
    <p:sldId id="403" r:id="rId28"/>
    <p:sldId id="399" r:id="rId29"/>
    <p:sldId id="413" r:id="rId30"/>
    <p:sldId id="388" r:id="rId31"/>
  </p:sldIdLst>
  <p:sldSz cx="13004800" cy="9753600"/>
  <p:notesSz cx="6819900" cy="9931400"/>
  <p:embeddedFontLst>
    <p:embeddedFont>
      <p:font typeface="Arial Narrow" panose="020B0606020202030204" pitchFamily="3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Droid Sans Mono" panose="020B0609030804020204" pitchFamily="49" charset="0"/>
      <p:regular r:id="rId43"/>
    </p:embeddedFont>
    <p:embeddedFont>
      <p:font typeface="Eurostile" panose="020B0504020202050204" pitchFamily="34" charset="0"/>
      <p:regular r:id="rId44"/>
    </p:embeddedFont>
    <p:embeddedFont>
      <p:font typeface="Wingdings 3" panose="05040102010807070707" pitchFamily="18" charset="2"/>
      <p:regular r:id="rId45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49C"/>
    <a:srgbClr val="FF9999"/>
    <a:srgbClr val="559B7A"/>
    <a:srgbClr val="DB6207"/>
    <a:srgbClr val="707174"/>
    <a:srgbClr val="F9AB55"/>
    <a:srgbClr val="475365"/>
    <a:srgbClr val="F9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61" d="100"/>
          <a:sy n="61" d="100"/>
        </p:scale>
        <p:origin x="422" y="43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5/10/2021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</a:rPr>
              <a:t>+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10.05.2021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535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9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410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754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487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874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3348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726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962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496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18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142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011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40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925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744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82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58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67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748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484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/>
              <a:t>A Tool With No Name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/>
              <a:t>Robert Reitmeier</a:t>
            </a:r>
            <a:endParaRPr lang="de-DE" altLang="en-US" sz="4400" dirty="0"/>
          </a:p>
        </p:txBody>
      </p:sp>
      <p:pic>
        <p:nvPicPr>
          <p:cNvPr id="1026" name="Picture 2" descr="A Horse With No Name - Adding Some Personal Touches - Guitar Noise">
            <a:extLst>
              <a:ext uri="{FF2B5EF4-FFF2-40B4-BE49-F238E27FC236}">
                <a16:creationId xmlns:a16="http://schemas.microsoft.com/office/drawing/2014/main" id="{5A6C6ECE-3B26-4E7D-AD8E-0CFCA101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16" y="1609923"/>
            <a:ext cx="7897090" cy="59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Definiton</a:t>
            </a:r>
            <a:r>
              <a:rPr lang="en-GB" dirty="0">
                <a:latin typeface="Eurostile" panose="020B0504020202050204" pitchFamily="34" charset="0"/>
              </a:rPr>
              <a:t> of “Trace”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then</a:t>
            </a:r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(A(</a:t>
            </a:r>
            <a:r>
              <a:rPr lang="de-DE" dirty="0" err="1">
                <a:solidFill>
                  <a:srgbClr val="FF0000"/>
                </a:solidFill>
              </a:rPr>
              <a:t>x,y</a:t>
            </a:r>
            <a:r>
              <a:rPr lang="de-DE" dirty="0">
                <a:solidFill>
                  <a:srgbClr val="FF0000"/>
                </a:solidFill>
              </a:rPr>
              <a:t>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7159190" y="6536618"/>
            <a:ext cx="2455524" cy="750135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620490" y="7912732"/>
            <a:ext cx="18849" cy="454850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</p:cNvCxnSpPr>
          <p:nvPr/>
        </p:nvCxnSpPr>
        <p:spPr>
          <a:xfrm>
            <a:off x="4908484" y="793533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7143669" y="5890287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9639338" y="7266400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5889150" y="3446862"/>
            <a:ext cx="2830606" cy="1735404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267625" y="2804596"/>
            <a:ext cx="2373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Trace [1,3]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8719756" y="516540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10211191" y="518226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5889150" y="65849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998945" y="674240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8379191" y="65862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267635" y="3364637"/>
            <a:ext cx="2260796" cy="322162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213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Formula for _FDtest [1,1]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F37B99-5923-43FE-9D47-A60A06215B9F}"/>
              </a:ext>
            </a:extLst>
          </p:cNvPr>
          <p:cNvSpPr txBox="1"/>
          <p:nvPr/>
        </p:nvSpPr>
        <p:spPr>
          <a:xfrm>
            <a:off x="442800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; COND Then branch 1 "if((ps-&gt;_Sh[1] &amp; …</a:t>
            </a:r>
          </a:p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(assert</a:t>
            </a:r>
          </a:p>
          <a:p>
            <a:r>
              <a:rPr lang="de-DE" sz="2000">
                <a:latin typeface="Arial Narrow" panose="020B0606020202030204" pitchFamily="34" charset="0"/>
              </a:rPr>
              <a:t>    (=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(select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arr$$5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#x00007fff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(bvnot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4D5F1B7-CD1F-4CDC-80F8-189F2902035C}"/>
              </a:ext>
            </a:extLst>
          </p:cNvPr>
          <p:cNvSpPr txBox="1"/>
          <p:nvPr/>
        </p:nvSpPr>
        <p:spPr>
          <a:xfrm>
            <a:off x="6114093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de-DE" sz="2000">
              <a:latin typeface="Arial Narrow" panose="020B0606020202030204" pitchFamily="34" charset="0"/>
            </a:endParaRP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endParaRPr lang="de-DE" sz="2000">
              <a:latin typeface="Arial Narrow" panose="020B0606020202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A0285E7-0216-4682-A739-7257271DFFE2}"/>
              </a:ext>
            </a:extLst>
          </p:cNvPr>
          <p:cNvSpPr txBox="1"/>
          <p:nvPr/>
        </p:nvSpPr>
        <p:spPr>
          <a:xfrm>
            <a:off x="421639" y="1146172"/>
            <a:ext cx="1216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Arial Narrow" panose="020B0606020202030204" pitchFamily="34" charset="0"/>
              </a:rPr>
              <a:t>if((ps-&gt;_Sh[1] &amp; (unsigned short) (0x7fff &amp; ~(unsigned short) ((1 &lt;&lt; 7) - 1))) == (unsigned short) ((1 &lt;&lt; 15 - 7) - 1) &lt;&lt; 7)</a:t>
            </a:r>
            <a:endParaRPr lang="de-DE" sz="2000" b="1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49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Trace Result Verification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4842849"/>
            <a:ext cx="6180446" cy="1453597"/>
          </a:xfrm>
          <a:ln>
            <a:noFill/>
          </a:ln>
        </p:spPr>
        <p:txBody>
          <a:bodyPr lIns="64800"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Compile and execute the code: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solidFill>
                  <a:srgbClr val="FF0000"/>
                </a:solidFill>
                <a:latin typeface="Eurostile" panose="020B0504020202050204" pitchFamily="34" charset="0"/>
              </a:rPr>
              <a:t>Result = Prediction?</a:t>
            </a:r>
            <a:endParaRPr lang="en-GB" b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6FEFE0-DC6E-4717-AAB4-5EF013BC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782"/>
            <a:ext cx="5933444" cy="80967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EA2F01A5-A53B-45EA-B4D4-14A457707150}"/>
              </a:ext>
            </a:extLst>
          </p:cNvPr>
          <p:cNvSpPr/>
          <p:nvPr/>
        </p:nvSpPr>
        <p:spPr>
          <a:xfrm>
            <a:off x="442799" y="8589819"/>
            <a:ext cx="2312275" cy="32855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2BEBC42-01EC-4F0E-9C29-7FB6E678168C}"/>
              </a:ext>
            </a:extLst>
          </p:cNvPr>
          <p:cNvSpPr/>
          <p:nvPr/>
        </p:nvSpPr>
        <p:spPr>
          <a:xfrm>
            <a:off x="442799" y="8073463"/>
            <a:ext cx="3891695" cy="19792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C11E3180-076D-4A8B-8B74-B9A137852B3B}"/>
              </a:ext>
            </a:extLst>
          </p:cNvPr>
          <p:cNvSpPr txBox="1">
            <a:spLocks/>
          </p:cNvSpPr>
          <p:nvPr/>
        </p:nvSpPr>
        <p:spPr>
          <a:xfrm>
            <a:off x="6804560" y="7948349"/>
            <a:ext cx="5094515" cy="551072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Get arguments from commandline</a:t>
            </a:r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53776843-18DD-4453-8097-85CC6357F639}"/>
              </a:ext>
            </a:extLst>
          </p:cNvPr>
          <p:cNvSpPr txBox="1">
            <a:spLocks/>
          </p:cNvSpPr>
          <p:nvPr/>
        </p:nvSpPr>
        <p:spPr>
          <a:xfrm>
            <a:off x="6804560" y="8509755"/>
            <a:ext cx="4180115" cy="690733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Execute function</a:t>
            </a:r>
            <a:br>
              <a:rPr lang="en-GB" sz="2000" kern="0">
                <a:latin typeface="Eurostile" panose="020B0504020202050204" pitchFamily="34" charset="0"/>
              </a:rPr>
            </a:br>
            <a:r>
              <a:rPr lang="en-GB" sz="2000" kern="0">
                <a:latin typeface="Eurostile" panose="020B0504020202050204" pitchFamily="34" charset="0"/>
              </a:rPr>
              <a:t>Print return value to stdout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CB37461-9392-42E0-A2D6-DFDE8DF9F88F}"/>
              </a:ext>
            </a:extLst>
          </p:cNvPr>
          <p:cNvSpPr txBox="1"/>
          <p:nvPr/>
        </p:nvSpPr>
        <p:spPr>
          <a:xfrm>
            <a:off x="7332623" y="2739280"/>
            <a:ext cx="5640216" cy="523220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800">
                <a:latin typeface="Courier New" panose="02070309020205020404" pitchFamily="49" charset="0"/>
                <a:cs typeface="Courier New" panose="02070309020205020404" pitchFamily="49" charset="0"/>
              </a:rPr>
              <a:t>short _FDtest(float *px)</a:t>
            </a: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5EE44EA0-E641-4B38-BF81-8CCFE6A587F7}"/>
              </a:ext>
            </a:extLst>
          </p:cNvPr>
          <p:cNvSpPr/>
          <p:nvPr/>
        </p:nvSpPr>
        <p:spPr>
          <a:xfrm>
            <a:off x="5814054" y="1163782"/>
            <a:ext cx="539496" cy="8096772"/>
          </a:xfrm>
          <a:prstGeom prst="rightBrace">
            <a:avLst>
              <a:gd name="adj1" fmla="val 26977"/>
              <a:gd name="adj2" fmla="val 2316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: nach links 3">
            <a:extLst>
              <a:ext uri="{FF2B5EF4-FFF2-40B4-BE49-F238E27FC236}">
                <a16:creationId xmlns:a16="http://schemas.microsoft.com/office/drawing/2014/main" id="{29C4B277-BA03-431E-A973-F482ED1F0490}"/>
              </a:ext>
            </a:extLst>
          </p:cNvPr>
          <p:cNvSpPr/>
          <p:nvPr/>
        </p:nvSpPr>
        <p:spPr>
          <a:xfrm>
            <a:off x="6502399" y="2821169"/>
            <a:ext cx="634671" cy="35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02450EC-97CC-40EC-833A-82CCD6902CA4}"/>
              </a:ext>
            </a:extLst>
          </p:cNvPr>
          <p:cNvCxnSpPr>
            <a:cxnSpLocks/>
          </p:cNvCxnSpPr>
          <p:nvPr/>
        </p:nvCxnSpPr>
        <p:spPr>
          <a:xfrm flipH="1">
            <a:off x="4465122" y="8182099"/>
            <a:ext cx="286750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39C4825-FC13-4066-8255-EFF487308EEA}"/>
              </a:ext>
            </a:extLst>
          </p:cNvPr>
          <p:cNvCxnSpPr>
            <a:cxnSpLocks/>
          </p:cNvCxnSpPr>
          <p:nvPr/>
        </p:nvCxnSpPr>
        <p:spPr>
          <a:xfrm flipH="1">
            <a:off x="2900744" y="8775865"/>
            <a:ext cx="443187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55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7" grpId="0" animBg="1"/>
      <p:bldP spid="29" grpId="0" animBg="1"/>
      <p:bldP spid="34" grpId="0"/>
      <p:bldP spid="36" grpId="0"/>
      <p:bldP spid="3" grpId="0" animBg="1"/>
      <p:bldP spid="10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Template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</a:p>
        </p:txBody>
      </p:sp>
    </p:spTree>
    <p:extLst>
      <p:ext uri="{BB962C8B-B14F-4D97-AF65-F5344CB8AC3E}">
        <p14:creationId xmlns:p14="http://schemas.microsoft.com/office/powerpoint/2010/main" val="1563738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Running an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743827-FD3C-4B9B-86A7-E24D74EC74A9}"/>
              </a:ext>
            </a:extLst>
          </p:cNvPr>
          <p:cNvSpPr txBox="1"/>
          <p:nvPr/>
        </p:nvSpPr>
        <p:spPr>
          <a:xfrm>
            <a:off x="442799" y="1184598"/>
            <a:ext cx="7223129" cy="784830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1: int f(int x,int y)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2:   int a = 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3:   switch(x)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4:       case 1: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5:           a = a+1;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6:           a = a+0;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7:          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8:           a = a+1;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9:       case 2: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10:           if(y&gt;0)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11:             a=a+20;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12:             switch(y)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13:                 case 0 : a=a;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14:                 case 1 : a=a+100;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15:                 case 2 : a=a+50;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16:                         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17:                 default: a=a+1000; }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18:         else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19:             for(int i=0;i&lt;3;i++)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20:                 if(i&gt;=2)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21:                 a++;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22:             a++;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23:             break;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24:         a = a + 3;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25:     case 3: a = a + 4;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26:             break;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27: a++;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28: return a; }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C5A6C90-1CA5-48D3-93DA-FD018848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5928" y="1372730"/>
            <a:ext cx="4851192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Part of Test Suite.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Quiz: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latin typeface="Eurostile" panose="020B0504020202050204" pitchFamily="34" charset="0"/>
              </a:rPr>
              <a:t>Find all dead branches!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Run analysis and show results</a:t>
            </a:r>
          </a:p>
        </p:txBody>
      </p:sp>
    </p:spTree>
    <p:extLst>
      <p:ext uri="{BB962C8B-B14F-4D97-AF65-F5344CB8AC3E}">
        <p14:creationId xmlns:p14="http://schemas.microsoft.com/office/powerpoint/2010/main" val="2914647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Pragma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solver_pragma(…) :</a:t>
            </a:r>
          </a:p>
          <a:p>
            <a:pPr marL="650875" lvl="1" indent="0">
              <a:buNone/>
            </a:pPr>
            <a:br>
              <a:rPr lang="en-GB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</a:t>
            </a:r>
            <a:r>
              <a:rPr lang="en-GB">
                <a:latin typeface="Eurostile" panose="020B0504020202050204" pitchFamily="34" charset="0"/>
              </a:rPr>
              <a:t>Only follow one path at a time</a:t>
            </a: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907077-F59D-4F09-BC94-F09B2E850B0C}"/>
              </a:ext>
            </a:extLst>
          </p:cNvPr>
          <p:cNvSpPr txBox="1"/>
          <p:nvPr/>
        </p:nvSpPr>
        <p:spPr>
          <a:xfrm>
            <a:off x="4009681" y="5356568"/>
            <a:ext cx="360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if</a:t>
            </a:r>
            <a:r>
              <a:rPr lang="de-DE"/>
              <a:t> (</a:t>
            </a:r>
            <a:r>
              <a:rPr lang="de-DE">
                <a:solidFill>
                  <a:srgbClr val="FF0000"/>
                </a:solidFill>
              </a:rPr>
              <a:t>solver_pragma(2,3) &amp;&amp; </a:t>
            </a:r>
            <a:r>
              <a:rPr lang="de-DE"/>
              <a:t>A) then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82D1971-6110-4F51-A146-4DD43C5EC1AE}"/>
              </a:ext>
            </a:extLst>
          </p:cNvPr>
          <p:cNvSpPr txBox="1"/>
          <p:nvPr/>
        </p:nvSpPr>
        <p:spPr>
          <a:xfrm>
            <a:off x="10441542" y="53083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6D1E8-70DF-48F6-87F1-7BB0C05C7DF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5814054" y="4492653"/>
            <a:ext cx="2551703" cy="863915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960004-F900-4EA5-8FA2-F6A74BE0975B}"/>
              </a:ext>
            </a:extLst>
          </p:cNvPr>
          <p:cNvCxnSpPr>
            <a:cxnSpLocks/>
          </p:cNvCxnSpPr>
          <p:nvPr/>
        </p:nvCxnSpPr>
        <p:spPr>
          <a:xfrm>
            <a:off x="8365757" y="4492653"/>
            <a:ext cx="2389332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305D79F-EB8B-480F-9B51-7E49B6E42EE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301892" y="5725900"/>
            <a:ext cx="3512162" cy="100678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262D931-0D5E-4C70-99F0-84063753D4F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814054" y="5725900"/>
            <a:ext cx="0" cy="107822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886DA1D-F094-49F1-A115-B75C663546CC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5814054" y="5725900"/>
            <a:ext cx="2551704" cy="978964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8EB96DDD-7731-4CD3-BBE5-458A7DF4B02C}"/>
              </a:ext>
            </a:extLst>
          </p:cNvPr>
          <p:cNvSpPr txBox="1"/>
          <p:nvPr/>
        </p:nvSpPr>
        <p:spPr>
          <a:xfrm>
            <a:off x="6871383" y="456219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AC0C78E-49B8-4A88-B39E-0EF6C9F49F9A}"/>
              </a:ext>
            </a:extLst>
          </p:cNvPr>
          <p:cNvSpPr txBox="1"/>
          <p:nvPr/>
        </p:nvSpPr>
        <p:spPr>
          <a:xfrm>
            <a:off x="9560423" y="458605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CB8638A-F45A-4107-B698-6E60423D993C}"/>
              </a:ext>
            </a:extLst>
          </p:cNvPr>
          <p:cNvSpPr txBox="1"/>
          <p:nvPr/>
        </p:nvSpPr>
        <p:spPr>
          <a:xfrm>
            <a:off x="4640194" y="600301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5C5148C-0C9E-4020-9BB3-E05C31859A2D}"/>
              </a:ext>
            </a:extLst>
          </p:cNvPr>
          <p:cNvSpPr txBox="1"/>
          <p:nvPr/>
        </p:nvSpPr>
        <p:spPr>
          <a:xfrm>
            <a:off x="5819648" y="6143404"/>
            <a:ext cx="298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35C3738-33D7-4AE7-AE42-44BA5CE50FC0}"/>
              </a:ext>
            </a:extLst>
          </p:cNvPr>
          <p:cNvSpPr txBox="1"/>
          <p:nvPr/>
        </p:nvSpPr>
        <p:spPr>
          <a:xfrm>
            <a:off x="7127736" y="592049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FE6FEC-72F1-46B8-8772-389F6B43055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814054" y="5725900"/>
            <a:ext cx="0" cy="1006782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1367DC82-0EEF-4969-BD9E-3BDFF4794F38}"/>
              </a:ext>
            </a:extLst>
          </p:cNvPr>
          <p:cNvSpPr txBox="1"/>
          <p:nvPr/>
        </p:nvSpPr>
        <p:spPr>
          <a:xfrm>
            <a:off x="5355273" y="612154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1st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D3B273B-53D1-4366-A516-F98A6201E4A9}"/>
              </a:ext>
            </a:extLst>
          </p:cNvPr>
          <p:cNvSpPr txBox="1"/>
          <p:nvPr/>
        </p:nvSpPr>
        <p:spPr>
          <a:xfrm>
            <a:off x="6598874" y="6169421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2nd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B53A55B-7BD6-461A-A1DD-ACCD1B829D76}"/>
              </a:ext>
            </a:extLst>
          </p:cNvPr>
          <p:cNvSpPr txBox="1"/>
          <p:nvPr/>
        </p:nvSpPr>
        <p:spPr>
          <a:xfrm>
            <a:off x="8158007" y="68114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EA4999B-408C-466E-B87D-75D6DABE3393}"/>
              </a:ext>
            </a:extLst>
          </p:cNvPr>
          <p:cNvSpPr txBox="1"/>
          <p:nvPr/>
        </p:nvSpPr>
        <p:spPr>
          <a:xfrm>
            <a:off x="5632971" y="6799143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A7E9B65-1524-4001-AB28-CCD5332C9A9C}"/>
              </a:ext>
            </a:extLst>
          </p:cNvPr>
          <p:cNvSpPr txBox="1"/>
          <p:nvPr/>
        </p:nvSpPr>
        <p:spPr>
          <a:xfrm>
            <a:off x="1933383" y="678248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31107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Debug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solver_debug(&lt;expr&gt;) :</a:t>
            </a:r>
          </a:p>
          <a:p>
            <a:pPr marL="650875" lvl="1" indent="0">
              <a:buNone/>
            </a:pP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“Model Level Debugging”: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     Print theoretical value of &lt;expr&gt; at this point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87680" y="4486801"/>
            <a:ext cx="4405745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int g(int x,int y)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int erg = x;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while(y&gt;0)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solver_debug(y);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erg = erg &lt;&lt; 1;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y=y-1;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if(erg&lt;=1) { erg=100; }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return(erg);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1589661" y="5878285"/>
            <a:ext cx="2334842" cy="316675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79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Loop Pragma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solver_pragma (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) in loop condition: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Only unroll loop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times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1016424" y="3168640"/>
            <a:ext cx="7189425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for(int i=0;solver_pragma(0,1,2) &amp;&amp; i&lt;(n%3);i++)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if(arr[i]&gt;0) arr[i] *= 2;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j += arr[i];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2854675" y="3168640"/>
            <a:ext cx="2762354" cy="316675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24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Find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42800" y="1219720"/>
            <a:ext cx="8894619" cy="78483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short _FDint(float *px, short xexp)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_Fval *ps = (_Fval *)(char *)px;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unsigned short frac;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short xchar = (ps-&gt;_Sh[1] &amp;</a:t>
            </a:r>
            <a:b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((unsigned short)(0x7fff &amp; ~((unsigned short)((1 &lt;&lt; 7) - 1))))) &gt;&gt; 7;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if (xchar == ((unsigned short)((1 &lt;&lt; (15 - 7)) - 1)))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((ps-&gt;_Sh[1] &amp; ((unsigned short)((1 &lt;&lt; 7) - 1))) == 0 &amp;&amp; ps-&gt;_Sh[0] == 0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? 1 : 2);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 if ((ps-&gt;_Sh[1] &amp; ~((unsigned short)0x8000)) == 0 &amp;&amp; ps-&gt;_Sh[0] == 0)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xchar = (0x7e + 16 + 7 + 1) - xchar - xexp;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if (xchar &lt;= 0)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 if ((16 + 7 + 1) &lt;= xchar)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ps-&gt;_Sh[1] &amp;= ((unsigned short)0x8000);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ps-&gt;_Sh[0] = 0;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solver_find();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((-1));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static const unsigned short mask[] =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0x0000, 0x0001, 0x0003, 0x0007,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0x000f, 0x001f, 0x003f, 0x007f,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0x00ff, 0x01ff, 0x03ff, 0x07ff,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0x0fff, 0x1fff, 0x3fff, 0x7fff};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static const size_t sub[] = {0, 1};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frac = mask[xchar &amp; 0xf];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xchar &gt;&gt;= 4;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frac &amp;= ps-&gt;_Sh[sub[xchar]];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ps-&gt;_Sh[sub[xchar]] ^= frac;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if (0 &lt; xchar)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frac |= ps-&gt;_Sh[0], ps-&gt;_Sh[0] = 0;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(frac != 0 ? (-1) : 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692623" y="4718463"/>
            <a:ext cx="1270289" cy="243682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90109" y="4718463"/>
            <a:ext cx="7563790" cy="758766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Only consider traces with solver_find ()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284094B-A27E-4872-B5A5-7D906B6C799D}"/>
              </a:ext>
            </a:extLst>
          </p:cNvPr>
          <p:cNvCxnSpPr>
            <a:cxnSpLocks/>
          </p:cNvCxnSpPr>
          <p:nvPr/>
        </p:nvCxnSpPr>
        <p:spPr>
          <a:xfrm flipH="1" flipV="1">
            <a:off x="2149434" y="4876800"/>
            <a:ext cx="3289466" cy="8534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62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QkitKnorrBremse Performance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ASIL D Library Qualification (Dinkumware and libgcc)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Filling coverage gaps from ForeSEE tests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Found all solutions for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ceilf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__udiv6432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fabsf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roundf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Delivered MC/DC coverage proof for ternary if’s in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_FDtest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fminf</a:t>
            </a:r>
            <a:endParaRPr lang="en-GB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sqrtf:</a:t>
            </a:r>
            <a:r>
              <a:rPr lang="en-GB" b="0">
                <a:latin typeface="Eurostile" panose="020B0504020202050204" pitchFamily="34" charset="0"/>
              </a:rPr>
              <a:t> 3 of 11 traces could not be solved by Z3, because</a:t>
            </a:r>
          </a:p>
          <a:p>
            <a:pPr lvl="2"/>
            <a:r>
              <a:rPr lang="en-GB" b="0">
                <a:latin typeface="Eurostile" panose="020B0504020202050204" pitchFamily="34" charset="0"/>
              </a:rPr>
              <a:t>Formulas to the power of eight(!)</a:t>
            </a:r>
          </a:p>
          <a:p>
            <a:pPr lvl="2"/>
            <a:r>
              <a:rPr lang="en-GB">
                <a:latin typeface="Eurostile" panose="020B0504020202050204" pitchFamily="34" charset="0"/>
              </a:rPr>
              <a:t>Search space is vast… 20h on compute server.</a:t>
            </a:r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02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Contents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The Challenge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State of the Art Assessment</a:t>
            </a: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Example Project Workflow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1165225" lvl="1" indent="-514350">
              <a:buFont typeface="+mj-lt"/>
              <a:buAutoNum type="arabicPeriod"/>
            </a:pPr>
            <a:r>
              <a:rPr lang="en-GB" b="0">
                <a:latin typeface="Eurostile" panose="020B0504020202050204" pitchFamily="34" charset="0"/>
              </a:rPr>
              <a:t>Wait for Ticket Assignment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>
                <a:latin typeface="Eurostile" panose="020B0504020202050204" pitchFamily="34" charset="0"/>
              </a:rPr>
              <a:t>Extrac</a:t>
            </a:r>
            <a:r>
              <a:rPr lang="en-GB">
                <a:latin typeface="Eurostile" panose="020B0504020202050204" pitchFamily="34" charset="0"/>
              </a:rPr>
              <a:t>t Source Code Snippets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Manually insert annotations (if necessary or wanted)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Execute Analysis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Copy solutions.txt into Ticket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Add Solutions in ForeSee Test Case Model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Check Coverage Run for 100% Coverage</a:t>
            </a:r>
          </a:p>
          <a:p>
            <a:pPr marL="1165225" lvl="1" indent="-514350">
              <a:buFont typeface="+mj-lt"/>
              <a:buAutoNum type="arabicPeriod"/>
            </a:pPr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13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Generation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085967"/>
          </a:xfrm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New ?!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Works inductively.</a:t>
            </a:r>
            <a:r>
              <a:rPr lang="en-GB" dirty="0">
                <a:latin typeface="Eurostile" panose="020B0504020202050204" pitchFamily="34" charset="0"/>
              </a:rPr>
              <a:t> Given MC/DC Tables for A and B: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How to combine them to get a table for A || B ?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Example: A || (B</a:t>
            </a:r>
            <a:r>
              <a:rPr lang="en-GB" sz="1600" dirty="0">
                <a:latin typeface="Eurostile" panose="020B0504020202050204" pitchFamily="34" charset="0"/>
              </a:rPr>
              <a:t>1</a:t>
            </a:r>
            <a:r>
              <a:rPr lang="en-GB" dirty="0">
                <a:latin typeface="Eurostile" panose="020B0504020202050204" pitchFamily="34" charset="0"/>
              </a:rPr>
              <a:t> &amp;&amp; B</a:t>
            </a:r>
            <a:r>
              <a:rPr lang="en-GB" sz="1600" dirty="0">
                <a:latin typeface="Eurostile" panose="020B0504020202050204" pitchFamily="34" charset="0"/>
              </a:rPr>
              <a:t>2</a:t>
            </a:r>
            <a:r>
              <a:rPr lang="en-GB" dirty="0">
                <a:latin typeface="Eurostile" panose="020B0504020202050204" pitchFamily="34" charset="0"/>
              </a:rPr>
              <a:t> 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br>
              <a:rPr lang="en-GB" b="0" dirty="0">
                <a:latin typeface="Eurostile" panose="020B0504020202050204" pitchFamily="34" charset="0"/>
              </a:rPr>
            </a:b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141905"/>
              </p:ext>
            </p:extLst>
          </p:nvPr>
        </p:nvGraphicFramePr>
        <p:xfrm>
          <a:off x="3562628" y="4025109"/>
          <a:ext cx="280403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610336"/>
              </p:ext>
            </p:extLst>
          </p:nvPr>
        </p:nvGraphicFramePr>
        <p:xfrm>
          <a:off x="1735307" y="4037625"/>
          <a:ext cx="126671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3117430" y="3997913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  <a:latin typeface="Eurostile" panose="020B0604020202020204" charset="0"/>
              </a:rPr>
              <a:t>||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77172"/>
              </p:ext>
            </p:extLst>
          </p:nvPr>
        </p:nvGraphicFramePr>
        <p:xfrm>
          <a:off x="2115567" y="6489218"/>
          <a:ext cx="420782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r>
                        <a:rPr lang="de-DE" baseline="0" dirty="0"/>
                        <a:t> || (</a:t>
                      </a:r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r>
                        <a:rPr lang="de-DE" sz="2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hteck 7"/>
          <p:cNvSpPr/>
          <p:nvPr/>
        </p:nvSpPr>
        <p:spPr>
          <a:xfrm>
            <a:off x="1776902" y="4569678"/>
            <a:ext cx="488273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 flipV="1">
            <a:off x="2272927" y="4769145"/>
            <a:ext cx="1313895" cy="13597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2265175" y="4782742"/>
            <a:ext cx="1313895" cy="519063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2265175" y="4782742"/>
            <a:ext cx="1313895" cy="994299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714561" y="4521133"/>
            <a:ext cx="745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concat</a:t>
            </a:r>
            <a:endParaRPr lang="de-DE" sz="1400" dirty="0"/>
          </a:p>
        </p:txBody>
      </p:sp>
      <p:sp>
        <p:nvSpPr>
          <p:cNvPr id="24" name="Rechteck 23"/>
          <p:cNvSpPr/>
          <p:nvPr/>
        </p:nvSpPr>
        <p:spPr>
          <a:xfrm>
            <a:off x="3579070" y="455608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3579070" y="5035475"/>
            <a:ext cx="2734321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79069" y="550127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2698119" y="7019858"/>
            <a:ext cx="3615272" cy="134996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2115567" y="7003882"/>
            <a:ext cx="488273" cy="1365944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/>
          <p:cNvCxnSpPr>
            <a:stCxn id="8" idx="2"/>
            <a:endCxn id="34" idx="0"/>
          </p:cNvCxnSpPr>
          <p:nvPr/>
        </p:nvCxnSpPr>
        <p:spPr>
          <a:xfrm>
            <a:off x="2021039" y="4995806"/>
            <a:ext cx="338665" cy="2008076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6" idx="2"/>
            <a:endCxn id="33" idx="0"/>
          </p:cNvCxnSpPr>
          <p:nvPr/>
        </p:nvCxnSpPr>
        <p:spPr>
          <a:xfrm flipH="1">
            <a:off x="4505755" y="5927399"/>
            <a:ext cx="440475" cy="1092459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1776902" y="5065760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2115567" y="8492541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rade Verbindung mit Pfeil 56"/>
          <p:cNvCxnSpPr>
            <a:stCxn id="53" idx="1"/>
            <a:endCxn id="54" idx="1"/>
          </p:cNvCxnSpPr>
          <p:nvPr/>
        </p:nvCxnSpPr>
        <p:spPr>
          <a:xfrm rot="10800000" flipH="1" flipV="1">
            <a:off x="1776901" y="5278823"/>
            <a:ext cx="338665" cy="3426781"/>
          </a:xfrm>
          <a:prstGeom prst="bentConnector3">
            <a:avLst>
              <a:gd name="adj1" fmla="val -67500"/>
            </a:avLst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/>
        </p:nvSpPr>
        <p:spPr>
          <a:xfrm>
            <a:off x="2714561" y="8492541"/>
            <a:ext cx="872261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/>
          <p:cNvSpPr txBox="1"/>
          <p:nvPr/>
        </p:nvSpPr>
        <p:spPr>
          <a:xfrm>
            <a:off x="2667734" y="8918669"/>
            <a:ext cx="106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Don‘t</a:t>
            </a:r>
            <a:r>
              <a:rPr lang="de-DE" sz="1400" dirty="0"/>
              <a:t> care</a:t>
            </a:r>
          </a:p>
        </p:txBody>
      </p:sp>
      <p:sp>
        <p:nvSpPr>
          <p:cNvPr id="70" name="Rechteck 69"/>
          <p:cNvSpPr/>
          <p:nvPr/>
        </p:nvSpPr>
        <p:spPr>
          <a:xfrm>
            <a:off x="4725992" y="8455457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Inhaltsplatzhalter 2"/>
          <p:cNvSpPr txBox="1">
            <a:spLocks/>
          </p:cNvSpPr>
          <p:nvPr/>
        </p:nvSpPr>
        <p:spPr>
          <a:xfrm>
            <a:off x="7439488" y="4675021"/>
            <a:ext cx="5353235" cy="2825421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None/>
            </a:pPr>
            <a:r>
              <a:rPr lang="en-GB" kern="0" dirty="0" err="1">
                <a:latin typeface="Eurostile" panose="020B0504020202050204" pitchFamily="34" charset="0"/>
              </a:rPr>
              <a:t>Sidenote</a:t>
            </a:r>
            <a:r>
              <a:rPr lang="en-GB" kern="0" dirty="0">
                <a:latin typeface="Eurostile" panose="020B0504020202050204" pitchFamily="34" charset="0"/>
              </a:rPr>
              <a:t>: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Dual for A &amp;&amp; B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For A ∧∨ B :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a bit more complex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(works symmetrical)</a:t>
            </a:r>
            <a:br>
              <a:rPr lang="en-GB" kern="0" dirty="0">
                <a:latin typeface="Eurostile" panose="020B0504020202050204" pitchFamily="34" charset="0"/>
              </a:rPr>
            </a:b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4" grpId="0" animBg="1"/>
      <p:bldP spid="25" grpId="0" animBg="1"/>
      <p:bldP spid="26" grpId="0" animBg="1"/>
      <p:bldP spid="33" grpId="0" animBg="1"/>
      <p:bldP spid="34" grpId="0" animBg="1"/>
      <p:bldP spid="53" grpId="0" animBg="1"/>
      <p:bldP spid="54" grpId="0" animBg="1"/>
      <p:bldP spid="67" grpId="0" animBg="1"/>
      <p:bldP spid="68" grpId="0"/>
      <p:bldP spid="7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Implementation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03" y="1204560"/>
            <a:ext cx="12680105" cy="7971413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::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CExpr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CBinary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expr2 _ |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∈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 →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++")")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cond1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_ _ &lt;-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take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 t2 ]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++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++name2++")") result2 (cond1 ⋏ cond2)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not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result2 cond2 &lt;- t2 ]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where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True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(t1,t2) = (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expr2 )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$ \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'F'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'T'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"T" True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"F"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(not_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]</a:t>
            </a:r>
          </a:p>
        </p:txBody>
      </p:sp>
    </p:spTree>
    <p:extLst>
      <p:ext uri="{BB962C8B-B14F-4D97-AF65-F5344CB8AC3E}">
        <p14:creationId xmlns:p14="http://schemas.microsoft.com/office/powerpoint/2010/main" val="4050106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24" y="5964715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Cutoffs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Inspired by </a:t>
                </a:r>
                <a:r>
                  <a:rPr lang="el-GR" dirty="0">
                    <a:latin typeface="Eurostile" panose="020B0504020202050204" pitchFamily="34" charset="0"/>
                  </a:rPr>
                  <a:t>α</a:t>
                </a:r>
                <a:r>
                  <a:rPr lang="de-DE" dirty="0">
                    <a:latin typeface="Eurostile" panose="020B0504020202050204" pitchFamily="34" charset="0"/>
                  </a:rPr>
                  <a:t>-/</a:t>
                </a:r>
                <a:r>
                  <a:rPr lang="el-GR" dirty="0">
                    <a:latin typeface="Eurostile" panose="020B0504020202050204" pitchFamily="34" charset="0"/>
                  </a:rPr>
                  <a:t>β</a:t>
                </a:r>
                <a:r>
                  <a:rPr lang="de-DE" dirty="0">
                    <a:latin typeface="Eurostile" panose="020B0504020202050204" pitchFamily="34" charset="0"/>
                  </a:rPr>
                  <a:t> - </a:t>
                </a:r>
                <a:r>
                  <a:rPr lang="de-DE" dirty="0" err="1">
                    <a:latin typeface="Eurostile" panose="020B0504020202050204" pitchFamily="34" charset="0"/>
                  </a:rPr>
                  <a:t>Cutoffs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de-DE" dirty="0" err="1">
                    <a:latin typeface="Eurostile" panose="020B0504020202050204" pitchFamily="34" charset="0"/>
                  </a:rPr>
                  <a:t>from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en-GB" dirty="0">
                    <a:latin typeface="Eurostile" panose="020B0504020202050204" pitchFamily="34" charset="0"/>
                  </a:rPr>
                  <a:t>Chess Programming</a:t>
                </a:r>
              </a:p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monotonic in models when adding assertion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i="1" dirty="0">
                        <a:latin typeface="Cambria Math"/>
                        <a:ea typeface="Cambria Math"/>
                      </a:rPr>
                      <m:t>′ 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endParaRPr lang="de-DE" dirty="0"/>
              </a:p>
              <a:p>
                <a:pPr marL="650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b="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 smtClean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groupCh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en-GB" sz="3600" i="1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DE" sz="3600" i="1">
                              <a:latin typeface="Cambria Math"/>
                              <a:ea typeface="Cambria Math"/>
                            </a:rPr>
                            <m:t>ℳ</m:t>
                          </m:r>
                        </m:e>
                        <m:sup>
                          <m: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de-DE" sz="3600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′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/>
                        <m:t>∧</m:t>
                      </m:r>
                      <m:r>
                        <a:rPr lang="de-DE" sz="3600" b="0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600" i="1" dirty="0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p>
                          <m: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de-DE" sz="3600" b="0" dirty="0">
                  <a:latin typeface="Eurostile" panose="020B0504020202050204" pitchFamily="34" charset="0"/>
                  <a:ea typeface="Cambria Math"/>
                </a:endParaRPr>
              </a:p>
              <a:p>
                <a:pPr marL="650875" lvl="1" indent="0">
                  <a:buNone/>
                </a:pPr>
                <a:endParaRPr lang="de-DE" b="0" dirty="0">
                  <a:latin typeface="Eurostile" panose="020B0504020202050204" pitchFamily="34" charset="0"/>
                  <a:ea typeface="Cambria Math"/>
                </a:endParaRP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5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72" y="3762657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feil nach unten 5"/>
          <p:cNvSpPr/>
          <p:nvPr/>
        </p:nvSpPr>
        <p:spPr>
          <a:xfrm>
            <a:off x="1252728" y="3762657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 rot="16200000">
            <a:off x="-358402" y="5897880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8" name="Geschweifte Klammer rechts 7"/>
          <p:cNvSpPr/>
          <p:nvPr/>
        </p:nvSpPr>
        <p:spPr>
          <a:xfrm>
            <a:off x="5065776" y="7004304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rechts 9"/>
          <p:cNvSpPr/>
          <p:nvPr/>
        </p:nvSpPr>
        <p:spPr>
          <a:xfrm>
            <a:off x="5070348" y="3762658"/>
            <a:ext cx="539496" cy="3087265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2800" b="0" i="1" dirty="0" smtClean="0"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>
                    <a:latin typeface="Eurostile" panose="020B0604020202020204" charset="0"/>
                  </a:rPr>
                  <a:t>Cutoff </a:t>
                </a:r>
                <a:r>
                  <a:rPr lang="de-DE" sz="2800" dirty="0" err="1">
                    <a:latin typeface="Eurostile" panose="020B0604020202020204" charset="0"/>
                  </a:rPr>
                  <a:t>if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no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solution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for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sz="2800" b="0" i="1" dirty="0" smtClean="0">
                        <a:latin typeface="Cambria Math"/>
                        <a:ea typeface="Cambria Math"/>
                      </a:rPr>
                      <m:t> !</m:t>
                    </m:r>
                  </m:oMath>
                </a14:m>
                <a:r>
                  <a:rPr lang="de-DE" sz="2800" dirty="0">
                    <a:latin typeface="Eurostile" panose="020B0604020202020204" charset="0"/>
                  </a:rPr>
                  <a:t>  </a:t>
                </a: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blipFill>
                <a:blip r:embed="rId8"/>
                <a:stretch>
                  <a:fillRect l="-2594" t="-10465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>
            <a:extLst>
              <a:ext uri="{FF2B5EF4-FFF2-40B4-BE49-F238E27FC236}">
                <a16:creationId xmlns:a16="http://schemas.microsoft.com/office/drawing/2014/main" id="{0EB08398-9B78-4503-95E5-EE806E458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171" y="9162726"/>
            <a:ext cx="11041082" cy="4972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Stats {cutoffTriesS = 28851, cutoffsS = 28635, numTracesS = 29037, numSolutionS = 8, numNoSolutionS = 179}</a:t>
            </a:r>
            <a:br>
              <a:rPr kumimoji="0" lang="de-DE" altLang="de-DE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</a:br>
            <a:endParaRPr kumimoji="0" lang="de-DE" alt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2E5431C-36A2-40BB-B01D-47E16E76B4B0}"/>
              </a:ext>
            </a:extLst>
          </p:cNvPr>
          <p:cNvCxnSpPr>
            <a:cxnSpLocks/>
          </p:cNvCxnSpPr>
          <p:nvPr/>
        </p:nvCxnSpPr>
        <p:spPr>
          <a:xfrm flipH="1">
            <a:off x="1662545" y="6927113"/>
            <a:ext cx="378822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64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 animBg="1"/>
      <p:bldP spid="11" grpId="0"/>
      <p:bldP spid="13" grpId="0"/>
      <p:bldP spid="14" grpId="0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Strategic Design Principles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Make it as easy as possible for the theorem prover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(for example: no </a:t>
            </a:r>
            <a:r>
              <a:rPr lang="de-DE" dirty="0">
                <a:latin typeface="Eurostile" panose="020B0504020202050204" pitchFamily="34" charset="0"/>
              </a:rPr>
              <a:t>∀, </a:t>
            </a:r>
            <a:r>
              <a:rPr lang="de-DE" dirty="0">
                <a:effectLst/>
                <a:latin typeface="Eurostile" panose="020B0504020202050204" pitchFamily="34" charset="0"/>
              </a:rPr>
              <a:t>∃), </a:t>
            </a:r>
            <a:r>
              <a:rPr lang="de-DE" dirty="0" err="1">
                <a:effectLst/>
                <a:latin typeface="Eurostile" panose="020B0504020202050204" pitchFamily="34" charset="0"/>
              </a:rPr>
              <a:t>because</a:t>
            </a:r>
            <a:r>
              <a:rPr lang="de-DE" dirty="0">
                <a:effectLst/>
                <a:latin typeface="Eurostile" panose="020B0504020202050204" pitchFamily="34" charset="0"/>
              </a:rPr>
              <a:t>:</a:t>
            </a:r>
            <a:endParaRPr lang="en-GB" dirty="0">
              <a:effectLst/>
              <a:latin typeface="Eurostile" panose="020B0504020202050204" pitchFamily="34" charset="0"/>
            </a:endParaRPr>
          </a:p>
          <a:p>
            <a:pPr lvl="2"/>
            <a:r>
              <a:rPr lang="de-DE" dirty="0">
                <a:effectLst/>
                <a:latin typeface="Eurostile" panose="020B0504020202050204" pitchFamily="34" charset="0"/>
              </a:rPr>
              <a:t>Z3 not </a:t>
            </a:r>
            <a:r>
              <a:rPr lang="de-DE" dirty="0" err="1">
                <a:effectLst/>
                <a:latin typeface="Eurostile" panose="020B0504020202050204" pitchFamily="34" charset="0"/>
              </a:rPr>
              <a:t>under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my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control</a:t>
            </a:r>
            <a:r>
              <a:rPr lang="de-DE" dirty="0">
                <a:effectLst/>
                <a:latin typeface="Eurostile" panose="020B0504020202050204" pitchFamily="34" charset="0"/>
              </a:rPr>
              <a:t> („</a:t>
            </a:r>
            <a:r>
              <a:rPr lang="de-DE" dirty="0" err="1">
                <a:effectLst/>
                <a:latin typeface="Eurostile" panose="020B0504020202050204" pitchFamily="34" charset="0"/>
              </a:rPr>
              <a:t>black</a:t>
            </a:r>
            <a:r>
              <a:rPr lang="de-DE" dirty="0">
                <a:effectLst/>
                <a:latin typeface="Eurostile" panose="020B0504020202050204" pitchFamily="34" charset="0"/>
              </a:rPr>
              <a:t> box“)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More </a:t>
            </a:r>
            <a:r>
              <a:rPr lang="de-DE" dirty="0" err="1">
                <a:latin typeface="Eurostile" panose="020B0504020202050204" pitchFamily="34" charset="0"/>
              </a:rPr>
              <a:t>semantic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information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available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for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tool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Extensive </a:t>
            </a:r>
            <a:r>
              <a:rPr lang="de-DE" dirty="0" err="1">
                <a:latin typeface="Eurostile" panose="020B0504020202050204" pitchFamily="34" charset="0"/>
              </a:rPr>
              <a:t>Logging</a:t>
            </a:r>
            <a:r>
              <a:rPr lang="de-DE" dirty="0">
                <a:latin typeface="Eurostile" panose="020B0504020202050204" pitchFamily="34" charset="0"/>
              </a:rPr>
              <a:t> (Dynamic HTML)</a:t>
            </a: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Defensive </a:t>
            </a:r>
            <a:r>
              <a:rPr lang="de-DE" dirty="0" err="1">
                <a:latin typeface="Eurostile" panose="020B0504020202050204" pitchFamily="34" charset="0"/>
              </a:rPr>
              <a:t>Programming</a:t>
            </a:r>
            <a:r>
              <a:rPr lang="de-DE" dirty="0">
                <a:latin typeface="Eurostile" panose="020B0504020202050204" pitchFamily="34" charset="0"/>
              </a:rPr>
              <a:t>:</a:t>
            </a:r>
            <a:br>
              <a:rPr lang="de-DE" dirty="0">
                <a:latin typeface="Eurostile" panose="020B0504020202050204" pitchFamily="34" charset="0"/>
              </a:rPr>
            </a:br>
            <a:r>
              <a:rPr lang="de-DE" dirty="0" err="1">
                <a:latin typeface="Eurostile" panose="020B0504020202050204" pitchFamily="34" charset="0"/>
              </a:rPr>
              <a:t>Throw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errors</a:t>
            </a:r>
            <a:r>
              <a:rPr lang="de-DE" dirty="0">
                <a:latin typeface="Eurostile" panose="020B0504020202050204" pitchFamily="34" charset="0"/>
              </a:rPr>
              <a:t> in all </a:t>
            </a:r>
            <a:r>
              <a:rPr lang="de-DE" dirty="0" err="1">
                <a:latin typeface="Eurostile" panose="020B0504020202050204" pitchFamily="34" charset="0"/>
              </a:rPr>
              <a:t>cases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that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were</a:t>
            </a:r>
            <a:r>
              <a:rPr lang="de-DE" dirty="0">
                <a:latin typeface="Eurostile" panose="020B0504020202050204" pitchFamily="34" charset="0"/>
              </a:rPr>
              <a:t> not </a:t>
            </a:r>
            <a:r>
              <a:rPr lang="de-DE" dirty="0" err="1">
                <a:latin typeface="Eurostile" panose="020B0504020202050204" pitchFamily="34" charset="0"/>
              </a:rPr>
              <a:t>explicitly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implemented</a:t>
            </a:r>
            <a:endParaRPr lang="de-DE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03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Infer loop length (possible for most loops):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same strictly </a:t>
                </a:r>
                <a:r>
                  <a:rPr lang="en-GB" dirty="0" err="1">
                    <a:latin typeface="Eurostile" panose="020B0504020202050204" pitchFamily="34" charset="0"/>
                  </a:rPr>
                  <a:t>montone</a:t>
                </a:r>
                <a:r>
                  <a:rPr lang="en-GB" dirty="0">
                    <a:latin typeface="Eurostile" panose="020B0504020202050204" pitchFamily="34" charset="0"/>
                  </a:rPr>
                  <a:t> counter manipulation</a:t>
                </a:r>
                <a:r>
                  <a:rPr lang="en-GB" b="0" dirty="0">
                    <a:latin typeface="Eurostile" panose="020B0504020202050204" pitchFamily="34" charset="0"/>
                  </a:rPr>
                  <a:t> in every body trace? E.g.</a:t>
                </a:r>
              </a:p>
              <a:p>
                <a:pPr marL="650875" lvl="1" indent="0">
                  <a:buNone/>
                </a:pPr>
                <a:br>
                  <a:rPr lang="en-GB" b="0" dirty="0">
                    <a:latin typeface="Eurostile" panose="020B0504020202050204" pitchFamily="34" charset="0"/>
                  </a:rPr>
                </a:br>
                <a:r>
                  <a:rPr lang="en-GB" b="0" dirty="0">
                    <a:latin typeface="Eurostile" panose="020B0504020202050204" pitchFamily="34" charset="0"/>
                  </a:rPr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≫1;)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groupChr>
                      <m:groupChrPr>
                        <m:chr m:val="⇒"/>
                        <m:vertJc m:val="bot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de-DE" b="0" i="1" dirty="0">
                    <a:latin typeface="Cambria Math" panose="02040503050406030204" pitchFamily="18" charset="0"/>
                  </a:rPr>
                </a:br>
                <a:br>
                  <a:rPr lang="de-DE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++;)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b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r>
                  <a:rPr lang="en-GB" dirty="0">
                    <a:latin typeface="Eurostile" panose="020B0504020202050204" pitchFamily="34" charset="0"/>
                  </a:rPr>
                  <a:t>                                              …</a:t>
                </a:r>
                <a:endParaRPr lang="en-GB" b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948" y="6428156"/>
            <a:ext cx="9426904" cy="224676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cond_0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20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515" y="1372730"/>
            <a:ext cx="4894485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while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|=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1EEE5FE-8CE8-4498-969E-B38271E23BC0}"/>
              </a:ext>
            </a:extLst>
          </p:cNvPr>
          <p:cNvSpPr txBox="1">
            <a:spLocks/>
          </p:cNvSpPr>
          <p:nvPr/>
        </p:nvSpPr>
        <p:spPr>
          <a:xfrm>
            <a:off x="487680" y="1372730"/>
            <a:ext cx="12029440" cy="7301653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b="0" kern="0" dirty="0" err="1">
                <a:latin typeface="Eurostile" panose="020B0504020202050204" pitchFamily="34" charset="0"/>
              </a:rPr>
              <a:t>fp-bit.</a:t>
            </a:r>
            <a:r>
              <a:rPr lang="de-DE" kern="0" dirty="0" err="1">
                <a:latin typeface="Eurostile" panose="020B0504020202050204" pitchFamily="34" charset="0"/>
              </a:rPr>
              <a:t>c</a:t>
            </a:r>
            <a:endParaRPr lang="de-DE" b="0" kern="0" dirty="0">
              <a:latin typeface="Eurostile" panose="020B0504020202050204" pitchFamily="34" charset="0"/>
            </a:endParaRP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See log.html</a:t>
            </a:r>
          </a:p>
          <a:p>
            <a:pPr lvl="1"/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1AC1EBB-E4CB-49D7-B506-99DFA911A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00" y="6581503"/>
            <a:ext cx="12119200" cy="193899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(1&lt;&lt;30 /= 0)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((1&lt;&lt;30)&gt;&gt;(n-1) /= 0 )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((1&lt;&lt;30)&gt;&gt;n /= 0)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88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>
                <a:latin typeface="Eurostile" panose="020B0504020202050204" pitchFamily="34" charset="0"/>
              </a:rPr>
              <a:t>Loop Length Inference Efficiency</a:t>
            </a:r>
            <a:endParaRPr lang="en-GB" sz="5400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263" y="3168640"/>
            <a:ext cx="7815816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quotient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while (bit)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(numerator &gt;= denominator)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quotient |= bit;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numerator -= denominator;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numerator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91EEE5FE-8CE8-4498-969E-B38271E23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ln>
                <a:noFill/>
              </a:ln>
            </p:spPr>
            <p:txBody>
              <a:bodyPr lIns="130046" tIns="65023" rIns="130046" bIns="65023"/>
              <a:lstStyle>
                <a:lvl1pPr marL="487363" indent="-4873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 3" pitchFamily="18" charset="2"/>
                  <a:buChar char=""/>
                  <a:defRPr sz="2800" b="1" spc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55688" indent="-4048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2800" spc="0">
                    <a:solidFill>
                      <a:schemeClr val="tx1"/>
                    </a:solidFill>
                    <a:latin typeface="+mn-lt"/>
                  </a:defRPr>
                </a:lvl2pPr>
                <a:lvl3pPr marL="162401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spc="0">
                    <a:solidFill>
                      <a:schemeClr val="tx1"/>
                    </a:solidFill>
                    <a:latin typeface="+mn-lt"/>
                  </a:defRPr>
                </a:lvl3pPr>
                <a:lvl4pPr marL="2274888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spc="0">
                    <a:solidFill>
                      <a:schemeClr val="tx1"/>
                    </a:solidFill>
                    <a:latin typeface="+mn-lt"/>
                  </a:defRPr>
                </a:lvl4pPr>
                <a:lvl5pPr marL="292576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 spc="0">
                    <a:solidFill>
                      <a:schemeClr val="tx1"/>
                    </a:solidFill>
                    <a:latin typeface="+mn-lt"/>
                  </a:defRPr>
                </a:lvl5pPr>
                <a:lvl6pPr marL="357626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6pPr>
                <a:lvl7pPr marL="422649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7pPr>
                <a:lvl8pPr marL="487672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8pPr>
                <a:lvl9pPr marL="552695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t traces in a loop body, loops n times,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d binary decisions before or after the loop: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𝑙𝑜𝑜𝑝𝑠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traces to examine.</a:t>
                </a:r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kern="0" dirty="0"/>
                  <a:t>Incremental search: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kern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  <m:e>
                        <m:sSup>
                          <m:sSupPr>
                            <m:ctrlPr>
                              <a:rPr lang="en-GB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=17.179.869.176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en-GB" kern="0" dirty="0"/>
                  <a:t>Exactly 30 iterations: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=8.589.934.592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de-DE" b="0" kern="0" dirty="0"/>
                  <a:t>In </a:t>
                </a:r>
                <a:r>
                  <a:rPr lang="de-DE" b="0" kern="0" dirty="0" err="1"/>
                  <a:t>general</a:t>
                </a:r>
                <a:r>
                  <a:rPr lang="de-DE" kern="0" dirty="0"/>
                  <a:t>: </a:t>
                </a:r>
                <a:r>
                  <a:rPr lang="de-DE" kern="0" dirty="0" err="1"/>
                  <a:t>Factor</a:t>
                </a:r>
                <a:r>
                  <a:rPr lang="de-DE" kern="0" dirty="0"/>
                  <a:t> </a:t>
                </a:r>
                <a:r>
                  <a:rPr lang="de-DE" dirty="0"/>
                  <a:t>𝒪(</a:t>
                </a:r>
                <a:r>
                  <a:rPr lang="de-DE" kern="0" dirty="0"/>
                  <a:t>t)</a:t>
                </a:r>
                <a:endParaRPr lang="de-DE" b="0" kern="0" dirty="0"/>
              </a:p>
              <a:p>
                <a:pPr lvl="1"/>
                <a:endParaRPr lang="de-DE" b="0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endParaRPr lang="en-GB" kern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EEE5FE-8CE8-4498-969E-B38271E23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blipFill rotWithShape="1">
                <a:blip r:embed="rId3"/>
                <a:stretch>
                  <a:fillRect t="-501" b="-3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914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Potentially…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>
                <a:latin typeface="Eurostile" panose="020B0504020202050204" pitchFamily="34" charset="0"/>
              </a:rPr>
              <a:t>Doing C++ (when C++ Parser is available)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Discovering Semantic/Dynamic Patterns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Making CTC superfluous (How to make enemies </a:t>
            </a:r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)</a:t>
            </a:r>
          </a:p>
          <a:p>
            <a:pPr lvl="1"/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Outclassing VectorCAST Analysis</a:t>
            </a:r>
          </a:p>
          <a:p>
            <a:pPr lvl="1"/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Oracle for Compiler Test Suites, especially Optimizations!</a:t>
            </a:r>
            <a:b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</a:br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(“extending” SolidSands’ Supertest)</a:t>
            </a:r>
            <a:b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</a:br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=&gt; Compiler Qualification</a:t>
            </a:r>
          </a:p>
          <a:p>
            <a:pPr lvl="1"/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Give Correctness Proofs for Code</a:t>
            </a:r>
            <a:endParaRPr lang="en-GB">
              <a:latin typeface="Eurostile" panose="020B0504020202050204" pitchFamily="34" charset="0"/>
            </a:endParaRPr>
          </a:p>
          <a:p>
            <a:pPr lvl="1"/>
            <a:endParaRPr lang="en-GB">
              <a:latin typeface="Eurostile" panose="020B0504020202050204" pitchFamily="34" charset="0"/>
            </a:endParaRPr>
          </a:p>
          <a:p>
            <a:pPr lvl="1"/>
            <a:endParaRPr lang="en-GB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3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Future Work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>
                <a:latin typeface="Eurostile" panose="020B0504020202050204" pitchFamily="34" charset="0"/>
              </a:rPr>
              <a:t>Professionalize Test Suite (towards Qualification?)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Refactor (for </a:t>
            </a:r>
            <a:r>
              <a:rPr lang="en-GB" dirty="0">
                <a:latin typeface="Eurostile" panose="020B0504020202050204" pitchFamily="34" charset="0"/>
              </a:rPr>
              <a:t>Side Effects </a:t>
            </a:r>
            <a:r>
              <a:rPr lang="en-GB">
                <a:latin typeface="Eurostile" panose="020B0504020202050204" pitchFamily="34" charset="0"/>
              </a:rPr>
              <a:t>in Expressions, e.g.)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Incremental Solving (pushing assertions, goes well with </a:t>
            </a:r>
            <a:r>
              <a:rPr lang="en-GB" b="0" err="1">
                <a:latin typeface="Eurostile" panose="020B0504020202050204" pitchFamily="34" charset="0"/>
              </a:rPr>
              <a:t>cutoffs</a:t>
            </a:r>
            <a:r>
              <a:rPr lang="en-GB" b="0">
                <a:latin typeface="Eurostile" panose="020B0504020202050204" pitchFamily="34" charset="0"/>
              </a:rPr>
              <a:t>!)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Logical isolation of functions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Better understanding of inner workings of Z3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Extracting Code </a:t>
            </a:r>
            <a:r>
              <a:rPr lang="en-GB" b="0">
                <a:latin typeface="Eurostile" panose="020B0504020202050204" pitchFamily="34" charset="0"/>
              </a:rPr>
              <a:t>Snippe</a:t>
            </a:r>
            <a:r>
              <a:rPr lang="en-GB">
                <a:latin typeface="Eurostile" panose="020B0504020202050204" pitchFamily="34" charset="0"/>
              </a:rPr>
              <a:t>ts automatically for Execution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C++</a:t>
            </a:r>
            <a:r>
              <a:rPr lang="en-GB" dirty="0">
                <a:latin typeface="Eurostile" panose="020B0504020202050204" pitchFamily="34" charset="0"/>
              </a:rPr>
              <a:t> (when C++ Parser is available)</a:t>
            </a: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630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Bulletpoints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1400" b="0" dirty="0">
                <a:latin typeface="Eurostile" panose="020B0504020202050204" pitchFamily="34" charset="0"/>
              </a:rPr>
              <a:t>The </a:t>
            </a:r>
            <a:r>
              <a:rPr lang="en-GB" sz="1400" b="0" dirty="0" err="1">
                <a:latin typeface="Eurostile" panose="020B0504020202050204" pitchFamily="34" charset="0"/>
              </a:rPr>
              <a:t>Efficieny</a:t>
            </a:r>
            <a:r>
              <a:rPr lang="en-GB" sz="1400" b="0" dirty="0">
                <a:latin typeface="Eurostile" panose="020B0504020202050204" pitchFamily="34" charset="0"/>
              </a:rPr>
              <a:t> of </a:t>
            </a:r>
            <a:r>
              <a:rPr lang="en-GB" sz="1400" b="0" dirty="0" err="1">
                <a:latin typeface="Eurostile" panose="020B0504020202050204" pitchFamily="34" charset="0"/>
              </a:rPr>
              <a:t>Lazyness</a:t>
            </a:r>
            <a:r>
              <a:rPr lang="en-GB" sz="1400" b="0" dirty="0">
                <a:latin typeface="Eurostile" panose="020B0504020202050204" pitchFamily="34" charset="0"/>
              </a:rPr>
              <a:t> (search space </a:t>
            </a:r>
            <a:r>
              <a:rPr lang="en-GB" sz="1400" b="0">
                <a:latin typeface="Eurostile" panose="020B0504020202050204" pitchFamily="34" charset="0"/>
              </a:rPr>
              <a:t>reduction)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Only </a:t>
            </a:r>
            <a:r>
              <a:rPr lang="en-GB" sz="1400" b="0" dirty="0" err="1">
                <a:latin typeface="Eurostile" panose="020B0504020202050204" pitchFamily="34" charset="0"/>
              </a:rPr>
              <a:t>Toplevel</a:t>
            </a:r>
            <a:r>
              <a:rPr lang="en-GB" sz="1400" b="0" dirty="0">
                <a:latin typeface="Eurostile" panose="020B0504020202050204" pitchFamily="34" charset="0"/>
              </a:rPr>
              <a:t> function coverage or full depth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Interface: Input C-Source (maybe already </a:t>
            </a:r>
            <a:r>
              <a:rPr lang="en-GB" sz="1400" b="0" dirty="0" err="1">
                <a:latin typeface="Eurostile" panose="020B0504020202050204" pitchFamily="34" charset="0"/>
              </a:rPr>
              <a:t>preprocessed</a:t>
            </a:r>
            <a:r>
              <a:rPr lang="en-GB" sz="1400" b="0" dirty="0">
                <a:latin typeface="Eurostile" panose="020B0504020202050204" pitchFamily="34" charset="0"/>
              </a:rPr>
              <a:t>), Output customizable (currently solutions.txt with </a:t>
            </a:r>
            <a:r>
              <a:rPr lang="en-GB" sz="1400" b="0" dirty="0" err="1">
                <a:latin typeface="Eurostile" panose="020B0504020202050204" pitchFamily="34" charset="0"/>
              </a:rPr>
              <a:t>ForeC</a:t>
            </a:r>
            <a:r>
              <a:rPr lang="en-GB" sz="1400" b="0" dirty="0">
                <a:latin typeface="Eurostile" panose="020B0504020202050204" pitchFamily="34" charset="0"/>
              </a:rPr>
              <a:t> )</a:t>
            </a:r>
          </a:p>
          <a:p>
            <a:r>
              <a:rPr lang="en-GB" sz="1400" b="0">
                <a:latin typeface="Eurostile" panose="020B0504020202050204" pitchFamily="34" charset="0"/>
              </a:rPr>
              <a:t>Further Work: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Testsuite (for qualification?)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Hourglass optimization?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Theoretical Work: Show Confluence of Trace Transformations</a:t>
            </a:r>
            <a:r>
              <a:rPr lang="en-GB" sz="1400" b="0">
                <a:latin typeface="Eurostile" panose="020B0504020202050204" pitchFamily="34" charset="0"/>
              </a:rPr>
              <a:t>, Normalization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r>
              <a:rPr lang="en-GB" sz="1400" b="0">
                <a:latin typeface="Eurostile" panose="020B0504020202050204" pitchFamily="34" charset="0"/>
              </a:rPr>
              <a:t>Properties </a:t>
            </a:r>
            <a:r>
              <a:rPr lang="en-GB" sz="1400" b="0" dirty="0">
                <a:latin typeface="Eurostile" panose="020B0504020202050204" pitchFamily="34" charset="0"/>
              </a:rPr>
              <a:t>of the Prototype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3000 LoC, all in one file (refactoring!), </a:t>
            </a:r>
            <a:r>
              <a:rPr lang="en-GB" sz="1400">
                <a:latin typeface="Eurostile" panose="020B0504020202050204" pitchFamily="34" charset="0"/>
              </a:rPr>
              <a:t>extensive logging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Branch, MC/DC, Path coverage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Pointer Casting requires going down to memory </a:t>
            </a:r>
            <a:r>
              <a:rPr lang="en-GB" sz="1400" b="0">
                <a:latin typeface="Eurostile" panose="020B0504020202050204" pitchFamily="34" charset="0"/>
              </a:rPr>
              <a:t>bit level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Compilation of Source Code Snippets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State Of the Art?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Surprises (like loop break example)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Performance in Project </a:t>
            </a:r>
            <a:r>
              <a:rPr lang="en-GB" sz="1400" b="0" dirty="0" err="1">
                <a:highlight>
                  <a:srgbClr val="C2E49C"/>
                </a:highlight>
                <a:latin typeface="Eurostile" panose="020B0504020202050204" pitchFamily="34" charset="0"/>
              </a:rPr>
              <a:t>qkitknorrbremse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pPr lvl="1"/>
            <a:r>
              <a:rPr lang="en-GB" sz="1400">
                <a:latin typeface="Eurostile" panose="020B0504020202050204" pitchFamily="34" charset="0"/>
              </a:rPr>
              <a:t>One Test Run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Potential (other than Coverage Completion)</a:t>
            </a:r>
          </a:p>
          <a:p>
            <a:pPr lvl="1"/>
            <a:r>
              <a:rPr lang="en-GB" sz="1400" b="0" dirty="0">
                <a:latin typeface="Eurostile" panose="020B0504020202050204" pitchFamily="34" charset="0"/>
              </a:rPr>
              <a:t>Automatic Compiler Qualification Test Suite Creation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Rendering CTC superfluous (“How to make enemies”?)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Outstripping </a:t>
            </a:r>
            <a:r>
              <a:rPr lang="en-GB" sz="1400" dirty="0" err="1">
                <a:latin typeface="Eurostile" panose="020B0504020202050204" pitchFamily="34" charset="0"/>
              </a:rPr>
              <a:t>VectorCAST</a:t>
            </a:r>
            <a:r>
              <a:rPr lang="en-GB" sz="1400" dirty="0">
                <a:latin typeface="Eurostile" panose="020B0504020202050204" pitchFamily="34" charset="0"/>
              </a:rPr>
              <a:t> (“How to make enemies”?)</a:t>
            </a:r>
          </a:p>
          <a:p>
            <a:pPr lvl="1"/>
            <a:r>
              <a:rPr lang="en-GB" sz="1400" b="0" dirty="0">
                <a:latin typeface="Eurostile" panose="020B0504020202050204" pitchFamily="34" charset="0"/>
              </a:rPr>
              <a:t>Discover Semantic Error Patterns (Dead code e.g.)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C++ Parser needed -&gt; all for C++</a:t>
            </a:r>
            <a:endParaRPr lang="en-GB" sz="1400" b="0" dirty="0">
              <a:latin typeface="Eurostile" panose="020B0504020202050204" pitchFamily="34" charset="0"/>
            </a:endParaRPr>
          </a:p>
          <a:p>
            <a:pPr lvl="1"/>
            <a:endParaRPr lang="en-GB" sz="1400" b="0" dirty="0">
              <a:latin typeface="Eurostile" panose="020B0504020202050204" pitchFamily="34" charset="0"/>
            </a:endParaRPr>
          </a:p>
          <a:p>
            <a:endParaRPr lang="en-GB" sz="1400" b="0" dirty="0">
              <a:latin typeface="Eurostile" panose="020B0504020202050204" pitchFamily="34" charset="0"/>
            </a:endParaRPr>
          </a:p>
          <a:p>
            <a:endParaRPr lang="en-GB" sz="1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712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D8C0CA1-7421-4F3F-A6DC-A96685647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1" y="1079217"/>
            <a:ext cx="10852804" cy="71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42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The Challenge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  <a:t>100% MC/DC Source Code Coverage</a:t>
            </a:r>
            <a:b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for ASIL D !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Given: C Source Code of a Library function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Needed: All function arguments (=“test vectors”) so that we reach 100 % MC/DC coverage when running </a:t>
            </a:r>
            <a:r>
              <a:rPr lang="en-GB">
                <a:latin typeface="Eurostile" panose="020B0504020202050204" pitchFamily="34" charset="0"/>
              </a:rPr>
              <a:t>our</a:t>
            </a:r>
            <a:r>
              <a:rPr lang="en-GB" b="0">
                <a:latin typeface="Eurostile" panose="020B0504020202050204" pitchFamily="34" charset="0"/>
              </a:rPr>
              <a:t> tests</a:t>
            </a:r>
          </a:p>
          <a:p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081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Example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E7C039-A53A-4446-906D-5A606A960652}"/>
              </a:ext>
            </a:extLst>
          </p:cNvPr>
          <p:cNvSpPr txBox="1"/>
          <p:nvPr/>
        </p:nvSpPr>
        <p:spPr>
          <a:xfrm>
            <a:off x="302988" y="6984148"/>
            <a:ext cx="12397838" cy="181588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D998E0-C0D1-4C0B-9FF5-A455A7816A25}"/>
              </a:ext>
            </a:extLst>
          </p:cNvPr>
          <p:cNvSpPr/>
          <p:nvPr/>
        </p:nvSpPr>
        <p:spPr>
          <a:xfrm>
            <a:off x="676894" y="3633849"/>
            <a:ext cx="12327413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997B1EB-CD9D-4814-90B2-963A4B9E6A7E}"/>
              </a:ext>
            </a:extLst>
          </p:cNvPr>
          <p:cNvSpPr/>
          <p:nvPr/>
        </p:nvSpPr>
        <p:spPr>
          <a:xfrm>
            <a:off x="676894" y="3859482"/>
            <a:ext cx="8621486" cy="20162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2DE7D86-4729-4DA0-ABD7-5BE49930BE35}"/>
              </a:ext>
            </a:extLst>
          </p:cNvPr>
          <p:cNvSpPr/>
          <p:nvPr/>
        </p:nvSpPr>
        <p:spPr>
          <a:xfrm>
            <a:off x="1256805" y="8334607"/>
            <a:ext cx="11152909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FB09E5B-4544-4FD5-81B6-2DEF2C76821B}"/>
              </a:ext>
            </a:extLst>
          </p:cNvPr>
          <p:cNvSpPr/>
          <p:nvPr/>
        </p:nvSpPr>
        <p:spPr>
          <a:xfrm>
            <a:off x="1256804" y="8584403"/>
            <a:ext cx="6117773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5E105F4B-7C45-4297-A325-EFB55E4A2396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>
            <a:off x="676894" y="3960295"/>
            <a:ext cx="579910" cy="4731923"/>
          </a:xfrm>
          <a:prstGeom prst="bentConnector3">
            <a:avLst>
              <a:gd name="adj1" fmla="val 13942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AA6F23A1-ECED-48FB-8E08-E2EE3FC70AA3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V="1">
            <a:off x="-1381028" y="5804588"/>
            <a:ext cx="4695755" cy="579910"/>
          </a:xfrm>
          <a:prstGeom prst="bentConnector4">
            <a:avLst>
              <a:gd name="adj1" fmla="val 243"/>
              <a:gd name="adj2" fmla="val 180376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4DCF6719-5BCC-4D8B-8EF1-26FD446E1B58}"/>
              </a:ext>
            </a:extLst>
          </p:cNvPr>
          <p:cNvSpPr/>
          <p:nvPr/>
        </p:nvSpPr>
        <p:spPr>
          <a:xfrm>
            <a:off x="9298380" y="7580524"/>
            <a:ext cx="1886928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E0CD1423-4D0E-445B-87F6-681826420C7C}"/>
              </a:ext>
            </a:extLst>
          </p:cNvPr>
          <p:cNvCxnSpPr>
            <a:cxnSpLocks/>
            <a:stCxn id="56" idx="0"/>
            <a:endCxn id="60" idx="2"/>
          </p:cNvCxnSpPr>
          <p:nvPr/>
        </p:nvCxnSpPr>
        <p:spPr>
          <a:xfrm rot="16200000" flipV="1">
            <a:off x="4043487" y="1382166"/>
            <a:ext cx="3305788" cy="9090927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04C65ACB-76E9-424D-830F-0C5BAD0E705C}"/>
              </a:ext>
            </a:extLst>
          </p:cNvPr>
          <p:cNvSpPr/>
          <p:nvPr/>
        </p:nvSpPr>
        <p:spPr>
          <a:xfrm>
            <a:off x="1045029" y="4061105"/>
            <a:ext cx="211776" cy="2136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91163A6-61E8-4DE5-9F3C-29E66483F2F8}"/>
              </a:ext>
            </a:extLst>
          </p:cNvPr>
          <p:cNvSpPr/>
          <p:nvPr/>
        </p:nvSpPr>
        <p:spPr>
          <a:xfrm>
            <a:off x="6839399" y="7578526"/>
            <a:ext cx="1354575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713ABBFF-0FDD-47C8-9A15-388A2DE49335}"/>
              </a:ext>
            </a:extLst>
          </p:cNvPr>
          <p:cNvCxnSpPr>
            <a:cxnSpLocks/>
            <a:stCxn id="67" idx="0"/>
            <a:endCxn id="71" idx="2"/>
          </p:cNvCxnSpPr>
          <p:nvPr/>
        </p:nvCxnSpPr>
        <p:spPr>
          <a:xfrm rot="16200000" flipV="1">
            <a:off x="2810905" y="2872744"/>
            <a:ext cx="4543074" cy="4868490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id="{DB8BC571-37B3-40C8-8EE6-E2B73B8F9A11}"/>
              </a:ext>
            </a:extLst>
          </p:cNvPr>
          <p:cNvSpPr/>
          <p:nvPr/>
        </p:nvSpPr>
        <p:spPr>
          <a:xfrm>
            <a:off x="2553194" y="2809820"/>
            <a:ext cx="190006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72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56" grpId="0" animBg="1"/>
      <p:bldP spid="60" grpId="0" animBg="1"/>
      <p:bldP spid="67" grpId="0" animBg="1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4 U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B3D7AEDD-4583-45DF-A86C-3D4AF1C68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5937662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How many test vectors needed for 100% </a:t>
            </a:r>
            <a:r>
              <a:rPr lang="en-GB" sz="2400" u="sng">
                <a:latin typeface="Eurostile" panose="020B0504020202050204" pitchFamily="34" charset="0"/>
              </a:rPr>
              <a:t>MC/DC</a:t>
            </a:r>
            <a:r>
              <a:rPr lang="en-GB" sz="2400" b="0">
                <a:latin typeface="Eurostile" panose="020B0504020202050204" pitchFamily="34" charset="0"/>
              </a:rPr>
              <a:t> coverage?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BC8C10-E141-495A-800E-089657BAD863}"/>
              </a:ext>
            </a:extLst>
          </p:cNvPr>
          <p:cNvSpPr txBox="1"/>
          <p:nvPr/>
        </p:nvSpPr>
        <p:spPr>
          <a:xfrm>
            <a:off x="5068254" y="69821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(line 24)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E124E79-E96E-4623-8748-4FE45FDFCD5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467711" y="7351489"/>
            <a:ext cx="1199425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ECD0CF3-E3AF-4673-894A-ACF8D8009B3B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5667136" y="7351489"/>
            <a:ext cx="1499902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C4F37B8-3FAD-4866-B9F1-C2B646C6657C}"/>
              </a:ext>
            </a:extLst>
          </p:cNvPr>
          <p:cNvSpPr txBox="1"/>
          <p:nvPr/>
        </p:nvSpPr>
        <p:spPr>
          <a:xfrm>
            <a:off x="4311258" y="76510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333718-0654-4430-94F3-09E1C3602DCF}"/>
              </a:ext>
            </a:extLst>
          </p:cNvPr>
          <p:cNvSpPr txBox="1"/>
          <p:nvPr/>
        </p:nvSpPr>
        <p:spPr>
          <a:xfrm>
            <a:off x="4753035" y="73894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then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6A0860-FF32-4579-B669-432D9BC031D8}"/>
              </a:ext>
            </a:extLst>
          </p:cNvPr>
          <p:cNvSpPr txBox="1"/>
          <p:nvPr/>
        </p:nvSpPr>
        <p:spPr>
          <a:xfrm>
            <a:off x="6266018" y="737399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else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385B8AB-64FF-4734-B73B-906CE7AF9759}"/>
              </a:ext>
            </a:extLst>
          </p:cNvPr>
          <p:cNvSpPr txBox="1"/>
          <p:nvPr/>
        </p:nvSpPr>
        <p:spPr>
          <a:xfrm>
            <a:off x="6324499" y="765106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 if (line 27)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6013E2D-2982-4329-AE82-DF974049BE08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868342" y="8020397"/>
            <a:ext cx="1298696" cy="26769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0CB16AA-E910-4E2D-A35B-B192E7A91C6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167038" y="8020397"/>
            <a:ext cx="1369868" cy="27764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AE98447-8DDC-4157-987E-F17EA567B73F}"/>
              </a:ext>
            </a:extLst>
          </p:cNvPr>
          <p:cNvCxnSpPr>
            <a:cxnSpLocks/>
            <a:stCxn id="19" idx="2"/>
            <a:endCxn id="40" idx="0"/>
          </p:cNvCxnSpPr>
          <p:nvPr/>
        </p:nvCxnSpPr>
        <p:spPr>
          <a:xfrm>
            <a:off x="7167038" y="8020397"/>
            <a:ext cx="24267" cy="687119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C41C6CD-7CBE-4720-89BF-EB2AFDE7CD3B}"/>
              </a:ext>
            </a:extLst>
          </p:cNvPr>
          <p:cNvSpPr txBox="1"/>
          <p:nvPr/>
        </p:nvSpPr>
        <p:spPr>
          <a:xfrm>
            <a:off x="6952762" y="8224442"/>
            <a:ext cx="58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T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4472F21-5109-4A2D-864E-C5BF97723B7C}"/>
              </a:ext>
            </a:extLst>
          </p:cNvPr>
          <p:cNvSpPr txBox="1"/>
          <p:nvPr/>
        </p:nvSpPr>
        <p:spPr>
          <a:xfrm>
            <a:off x="6122152" y="7930885"/>
            <a:ext cx="58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T || _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758B032-B003-42BA-A167-E7D559F9B9E4}"/>
              </a:ext>
            </a:extLst>
          </p:cNvPr>
          <p:cNvSpPr txBox="1"/>
          <p:nvPr/>
        </p:nvSpPr>
        <p:spPr>
          <a:xfrm>
            <a:off x="7822487" y="7947960"/>
            <a:ext cx="64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F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95479CD-5931-4948-9B7D-96CAFEEDF65E}"/>
              </a:ext>
            </a:extLst>
          </p:cNvPr>
          <p:cNvSpPr txBox="1"/>
          <p:nvPr/>
        </p:nvSpPr>
        <p:spPr>
          <a:xfrm>
            <a:off x="5644672" y="83331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4A8A622-44C6-4695-8675-258708086132}"/>
              </a:ext>
            </a:extLst>
          </p:cNvPr>
          <p:cNvSpPr txBox="1"/>
          <p:nvPr/>
        </p:nvSpPr>
        <p:spPr>
          <a:xfrm>
            <a:off x="7034852" y="870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74057B4-54E8-48EC-9956-62318FDA6712}"/>
              </a:ext>
            </a:extLst>
          </p:cNvPr>
          <p:cNvSpPr txBox="1"/>
          <p:nvPr/>
        </p:nvSpPr>
        <p:spPr>
          <a:xfrm>
            <a:off x="8353536" y="8422324"/>
            <a:ext cx="3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686FBBF-9529-4406-A80F-EC997D3383B9}"/>
              </a:ext>
            </a:extLst>
          </p:cNvPr>
          <p:cNvCxnSpPr>
            <a:cxnSpLocks/>
          </p:cNvCxnSpPr>
          <p:nvPr/>
        </p:nvCxnSpPr>
        <p:spPr>
          <a:xfrm>
            <a:off x="5973736" y="8492134"/>
            <a:ext cx="1078582" cy="37698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F9B3971-1D85-4CE5-BC30-81BD0374B28B}"/>
              </a:ext>
            </a:extLst>
          </p:cNvPr>
          <p:cNvSpPr txBox="1"/>
          <p:nvPr/>
        </p:nvSpPr>
        <p:spPr>
          <a:xfrm>
            <a:off x="7002543" y="8701657"/>
            <a:ext cx="69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   1</a:t>
            </a:r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35B3D221-B27F-4C60-8F29-270838A12837}"/>
              </a:ext>
            </a:extLst>
          </p:cNvPr>
          <p:cNvCxnSpPr>
            <a:cxnSpLocks/>
          </p:cNvCxnSpPr>
          <p:nvPr/>
        </p:nvCxnSpPr>
        <p:spPr>
          <a:xfrm>
            <a:off x="7078230" y="8790176"/>
            <a:ext cx="201881" cy="1981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7" grpId="0"/>
      <p:bldP spid="19" grpId="0"/>
      <p:bldP spid="32" grpId="0"/>
      <p:bldP spid="35" grpId="0"/>
      <p:bldP spid="36" grpId="0"/>
      <p:bldP spid="39" grpId="0"/>
      <p:bldP spid="40" grpId="0"/>
      <p:bldP spid="41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Solution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5AA24BF-4B49-4DA4-BEA4-0EEF9914175A}"/>
              </a:ext>
            </a:extLst>
          </p:cNvPr>
          <p:cNvSpPr txBox="1"/>
          <p:nvPr/>
        </p:nvSpPr>
        <p:spPr>
          <a:xfrm>
            <a:off x="442800" y="1138779"/>
            <a:ext cx="12397838" cy="8125301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-Infinity = 0xff800000 = -Infinity ) = return_val = 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"(F||F)"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[1,3]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NaN(0x7f0000) = 0xffff0000 = NaN ) = return_val = 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[2,1,1]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0x1p-149 = 0x00000001 = 1.0e-45 ) = return_val = -2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"(ps-&gt;_Sh[1] &amp; (unsigned short) (0x7fff &amp; ..." at line 28, col 12, len 81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0x0p+0 = 0x00000000 = 0.0 ) = return_val = 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"(F||F)" at line 27, col 12, len 63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[2,3,1]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-0x1.fcp-127 = 0x807f0000 = -1.1663108e-38 ) = return_val = -2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"(ps-&gt;_Sh[1] &amp; (unsigned short) (0x7fff &amp; ..." at line 28, col 12, len 81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[2,3,2]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-0x1.fep127 = 0xff7f0000 = -3.3895314e38 ) = return_val = -1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"(ps-&gt;_Sh[1] &amp; (unsigned short) (0x7fff &amp; ..." at line 28, col 12, len 81</a:t>
            </a:r>
          </a:p>
        </p:txBody>
      </p:sp>
    </p:spTree>
    <p:extLst>
      <p:ext uri="{BB962C8B-B14F-4D97-AF65-F5344CB8AC3E}">
        <p14:creationId xmlns:p14="http://schemas.microsoft.com/office/powerpoint/2010/main" val="121060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How Did It Do That?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For</a:t>
            </a:r>
            <a:r>
              <a:rPr lang="en-GB" b="0" dirty="0">
                <a:latin typeface="Eurostile" panose="020B0504020202050204" pitchFamily="34" charset="0"/>
              </a:rPr>
              <a:t> all possible </a:t>
            </a:r>
            <a:r>
              <a:rPr lang="en-GB" dirty="0">
                <a:latin typeface="Eurostile" panose="020B0504020202050204" pitchFamily="34" charset="0"/>
              </a:rPr>
              <a:t>paths</a:t>
            </a:r>
            <a:r>
              <a:rPr lang="en-GB" b="0" dirty="0">
                <a:latin typeface="Eurostile" panose="020B0504020202050204" pitchFamily="34" charset="0"/>
              </a:rPr>
              <a:t> through the code: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Garble up all decision conditions on each path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(if, switch, conditional expressions, loop conditions)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Assume them true of false (depending on the branch to take)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Translate the assumptions to theorem prover language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Have the theorem prover solve the formula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Remember solution models (if any)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A then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43669" y="6536618"/>
            <a:ext cx="247104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4914262" y="7912732"/>
            <a:ext cx="18849" cy="4251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614714" y="793308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54491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Efficiency of Laziness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114035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Lazy := Unneeded code is not evaluated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lvl="1"/>
            <a:r>
              <a:rPr lang="en-GB">
                <a:latin typeface="Eurostile" panose="020B0504020202050204" pitchFamily="34" charset="0"/>
              </a:rPr>
              <a:t>Cutoff Trace not evaluated</a:t>
            </a: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72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 || B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B || C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8917" y="732539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¬B ∧ 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B</a:t>
            </a:r>
            <a:r>
              <a:rPr lang="de-DE">
                <a:solidFill>
                  <a:srgbClr val="FF0000"/>
                </a:solidFill>
              </a:rPr>
              <a:t>   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¬B ∧ ¬C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11545" y="5074544"/>
            <a:ext cx="2517627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9629172" y="5074544"/>
            <a:ext cx="2374874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11545" y="6536618"/>
            <a:ext cx="242622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 flipH="1">
            <a:off x="6941125" y="6536618"/>
            <a:ext cx="170420" cy="7887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540376" y="6536618"/>
            <a:ext cx="2571169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>
            <a:off x="4540376" y="7635733"/>
            <a:ext cx="373886" cy="70217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6941125" y="7694722"/>
            <a:ext cx="211576" cy="64318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537770" y="7656085"/>
            <a:ext cx="82720" cy="711497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24897122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3585</Words>
  <Application>Microsoft Office PowerPoint</Application>
  <PresentationFormat>Benutzerdefiniert</PresentationFormat>
  <Paragraphs>541</Paragraphs>
  <Slides>30</Slides>
  <Notes>30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9" baseType="lpstr">
      <vt:lpstr>Courier New</vt:lpstr>
      <vt:lpstr>Droid Sans Mono</vt:lpstr>
      <vt:lpstr>Wingdings 3</vt:lpstr>
      <vt:lpstr>Arial</vt:lpstr>
      <vt:lpstr>Eurostile</vt:lpstr>
      <vt:lpstr>Calibri</vt:lpstr>
      <vt:lpstr>Cambria Math</vt:lpstr>
      <vt:lpstr>Arial Narrow</vt:lpstr>
      <vt:lpstr>template</vt:lpstr>
      <vt:lpstr>A Tool With No Name</vt:lpstr>
      <vt:lpstr>Contents</vt:lpstr>
      <vt:lpstr>Bulletpoints</vt:lpstr>
      <vt:lpstr>The Challenge</vt:lpstr>
      <vt:lpstr>Challenge Example _FDtest</vt:lpstr>
      <vt:lpstr>Challenge 4 U</vt:lpstr>
      <vt:lpstr>Challenge Solution _FDtest</vt:lpstr>
      <vt:lpstr>How Did It Do That?</vt:lpstr>
      <vt:lpstr>Efficiency of Laziness</vt:lpstr>
      <vt:lpstr>Definiton of “Trace”</vt:lpstr>
      <vt:lpstr>Z3 Formula for _FDtest [1,1]</vt:lpstr>
      <vt:lpstr>Trace Result Verification</vt:lpstr>
      <vt:lpstr>Template</vt:lpstr>
      <vt:lpstr>Running an Example</vt:lpstr>
      <vt:lpstr>Solver Pragma</vt:lpstr>
      <vt:lpstr>Solver Debug</vt:lpstr>
      <vt:lpstr>Solver Loop Pragma</vt:lpstr>
      <vt:lpstr>Solver Find</vt:lpstr>
      <vt:lpstr>QkitKnorrBremse Performance</vt:lpstr>
      <vt:lpstr>Example Project Workflow</vt:lpstr>
      <vt:lpstr>MC/DC Table Generation</vt:lpstr>
      <vt:lpstr>MC/DC Table Implementation</vt:lpstr>
      <vt:lpstr>Cutoffs</vt:lpstr>
      <vt:lpstr>Strategic Design Principles</vt:lpstr>
      <vt:lpstr>Loop Length Inference</vt:lpstr>
      <vt:lpstr>Loop Length Inference Example</vt:lpstr>
      <vt:lpstr>Loop Length Inference Efficiency</vt:lpstr>
      <vt:lpstr>Potentially…</vt:lpstr>
      <vt:lpstr>Future Work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 Reitmeier</cp:lastModifiedBy>
  <cp:revision>1239</cp:revision>
  <cp:lastPrinted>2018-01-19T07:40:56Z</cp:lastPrinted>
  <dcterms:created xsi:type="dcterms:W3CDTF">2009-12-04T13:21:58Z</dcterms:created>
  <dcterms:modified xsi:type="dcterms:W3CDTF">2021-05-11T14:24:47Z</dcterms:modified>
</cp:coreProperties>
</file>